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75" r:id="rId4"/>
    <p:sldId id="276" r:id="rId5"/>
    <p:sldId id="27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70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FEE3C64-8CC0-4BEA-B5BA-3D7072EFFBFF}">
          <p14:sldIdLst>
            <p14:sldId id="257"/>
            <p14:sldId id="258"/>
            <p14:sldId id="275"/>
            <p14:sldId id="276"/>
            <p14:sldId id="278"/>
            <p14:sldId id="259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  <p14:sldId id="270"/>
          </p14:sldIdLst>
        </p14:section>
        <p14:section name="Раздел без заголовка" id="{FE9C57AD-09E3-4DC7-A3EE-CB8217D2383E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ончаров Виктор Александрович" initials="ГВ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76" autoAdjust="0"/>
  </p:normalViewPr>
  <p:slideViewPr>
    <p:cSldViewPr>
      <p:cViewPr>
        <p:scale>
          <a:sx n="90" d="100"/>
          <a:sy n="90" d="100"/>
        </p:scale>
        <p:origin x="-73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399" cy="496412"/>
          </a:xfrm>
          <a:prstGeom prst="rect">
            <a:avLst/>
          </a:prstGeom>
        </p:spPr>
        <p:txBody>
          <a:bodyPr vert="horz" lIns="91711" tIns="45856" rIns="91711" bIns="45856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399" cy="496412"/>
          </a:xfrm>
          <a:prstGeom prst="rect">
            <a:avLst/>
          </a:prstGeom>
        </p:spPr>
        <p:txBody>
          <a:bodyPr vert="horz" lIns="91711" tIns="45856" rIns="91711" bIns="45856" rtlCol="0"/>
          <a:lstStyle>
            <a:lvl1pPr algn="r">
              <a:defRPr sz="1100"/>
            </a:lvl1pPr>
          </a:lstStyle>
          <a:p>
            <a:fld id="{35FFFB1F-79CC-44C5-B7F5-3A9FDEC6689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630"/>
            <a:ext cx="2946399" cy="496411"/>
          </a:xfrm>
          <a:prstGeom prst="rect">
            <a:avLst/>
          </a:prstGeom>
        </p:spPr>
        <p:txBody>
          <a:bodyPr vert="horz" lIns="91711" tIns="45856" rIns="91711" bIns="45856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428630"/>
            <a:ext cx="2946399" cy="496411"/>
          </a:xfrm>
          <a:prstGeom prst="rect">
            <a:avLst/>
          </a:prstGeom>
        </p:spPr>
        <p:txBody>
          <a:bodyPr vert="horz" lIns="91711" tIns="45856" rIns="91711" bIns="45856" rtlCol="0" anchor="b"/>
          <a:lstStyle>
            <a:lvl1pPr algn="r">
              <a:defRPr sz="1100"/>
            </a:lvl1pPr>
          </a:lstStyle>
          <a:p>
            <a:fld id="{F55F4DB3-C987-4BD4-875C-3B38C7385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06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399" cy="496412"/>
          </a:xfrm>
          <a:prstGeom prst="rect">
            <a:avLst/>
          </a:prstGeom>
        </p:spPr>
        <p:txBody>
          <a:bodyPr vert="horz" lIns="91711" tIns="45856" rIns="91711" bIns="45856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0" y="2"/>
            <a:ext cx="2946399" cy="496412"/>
          </a:xfrm>
          <a:prstGeom prst="rect">
            <a:avLst/>
          </a:prstGeom>
        </p:spPr>
        <p:txBody>
          <a:bodyPr vert="horz" lIns="91711" tIns="45856" rIns="91711" bIns="45856" rtlCol="0"/>
          <a:lstStyle>
            <a:lvl1pPr algn="r">
              <a:defRPr sz="1100"/>
            </a:lvl1pPr>
          </a:lstStyle>
          <a:p>
            <a:fld id="{F6EE2975-3A49-4B55-95F0-3874B6F44EA2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1" tIns="45856" rIns="91711" bIns="4585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715114"/>
            <a:ext cx="5438775" cy="4467706"/>
          </a:xfrm>
          <a:prstGeom prst="rect">
            <a:avLst/>
          </a:prstGeom>
        </p:spPr>
        <p:txBody>
          <a:bodyPr vert="horz" lIns="91711" tIns="45856" rIns="91711" bIns="4585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630"/>
            <a:ext cx="2946399" cy="496411"/>
          </a:xfrm>
          <a:prstGeom prst="rect">
            <a:avLst/>
          </a:prstGeom>
        </p:spPr>
        <p:txBody>
          <a:bodyPr vert="horz" lIns="91711" tIns="45856" rIns="91711" bIns="45856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0" y="9428630"/>
            <a:ext cx="2946399" cy="496411"/>
          </a:xfrm>
          <a:prstGeom prst="rect">
            <a:avLst/>
          </a:prstGeom>
        </p:spPr>
        <p:txBody>
          <a:bodyPr vert="horz" lIns="91711" tIns="45856" rIns="91711" bIns="45856" rtlCol="0" anchor="b"/>
          <a:lstStyle>
            <a:lvl1pPr algn="r">
              <a:defRPr sz="1100"/>
            </a:lvl1pPr>
          </a:lstStyle>
          <a:p>
            <a:fld id="{E6E50868-E48F-4C97-9454-7C791E8A42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44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4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44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44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44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44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44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44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44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44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D4ED3DE7-EBD2-428E-97A2-FB3390C05807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FD58BEE-5225-4055-A571-B0E754540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9874087-2B13-409D-A053-F94EAC981145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762A1F7-1E70-4808-A017-24BED303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9DF5CAE-FF43-4BE9-84CE-202D3091D790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4864517-F813-4A71-BBBD-62D137714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882ADDE-6DBE-4F21-9BD7-E0A0151BC925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8B632D75-0C0E-4DCD-93EA-F60136CB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8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56C0CA80-53DB-4490-BC06-D11E79071FBE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3BCFA49E-A023-4C6E-A019-D942D5878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5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0A8DE75F-5EEB-4923-A9BA-1E8149536DE1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EA63FD4-60FD-4EB9-B149-12270BE09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ACA9C2-AC16-435C-93B9-AD789A813A5B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3D5A0A0-FAF6-4CF9-A201-635FE8E8D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D2580B-36D3-4F19-8748-3F298794F990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3D739D-A030-4268-B252-9BBD10CB5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9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587601B-5ED9-43BC-8CB9-793E1D7E5951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F02BBA1-0DBC-43A2-AF86-DF94E328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B3EE4BFF-E76F-4D77-AC04-F03FBB43E7ED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734F696-F67D-4F9A-8B9F-9E9BDB57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B0453E-1CF8-407B-9ADC-0187017B761B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3C45C49-E0D5-4F05-853E-FF96E935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2C20FDE-CF09-44ED-8AB0-D6774AE668FC}" type="datetimeFigureOut">
              <a:rPr lang="en-US"/>
              <a:pPr>
                <a:defRPr/>
              </a:pPr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6D581038-2DDB-436D-882B-A3FD432CE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27384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400" y="3197746"/>
            <a:ext cx="8342064" cy="972702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ts val="18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b="1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ru-RU" b="1" dirty="0"/>
              <a:t>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endParaRPr lang="ru-RU" altLang="zh-CN" b="1" dirty="0">
              <a:solidFill>
                <a:prstClr val="black"/>
              </a:solidFill>
              <a:cs typeface="Arial" charset="0"/>
            </a:endParaRP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4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627880"/>
              </p:ext>
            </p:extLst>
          </p:nvPr>
        </p:nvGraphicFramePr>
        <p:xfrm>
          <a:off x="395536" y="1916832"/>
          <a:ext cx="8424936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561662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Старая редакция </a:t>
                      </a:r>
                      <a:endParaRPr lang="ru-RU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09.03.2009 по 01.09.2023</a:t>
                      </a:r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Новая редакция (с 01.09.2023)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52359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д) проход судов, у которых расстояние по вертикали от верхнего крайнего габарита с грузом или без груза до нижней точки провеса проводов переходов воздушных линий электропередачи через водоемы менее минимально допустимого расстояния, в том числе с учетом максимального уровня подъема воды при паводке;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е) проезд машин и механизмов, имеющих общую высоту с грузом или без груза от поверхности дороги более 4,5 метра (в охранных зонах воздушных линий электропередачи);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ж) земляные работы на глубине более 0,3 метра (на вспахиваемых землях на глубине более 0,45 метра), а также планировка грунта (в охранных зонах подземных кабельных линий электропередачи);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г) допускается размещение зданий и сооружений под проводами воздушных линий электропередачи напряжением до 1 кВ с самонесущими изолированными проводами, при этом расстояние по вертикали от указанных зданий и сооружений при наибольшей стреле провеса должно быть не менее 2,5 метра;</a:t>
                      </a:r>
                      <a:endParaRPr lang="ru-RU" sz="1200" i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д) расстояние по горизонтали от элементов зданий и сооружений до проводов воздушных линий электропередачи напряжением свыше 1 кВ (при наибольшем их отклонении) должно быть не менее:…;</a:t>
                      </a:r>
                      <a:endParaRPr lang="ru-RU" sz="1200" i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21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579114"/>
              </p:ext>
            </p:extLst>
          </p:nvPr>
        </p:nvGraphicFramePr>
        <p:xfrm>
          <a:off x="395536" y="1556792"/>
          <a:ext cx="8579296" cy="4454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765"/>
                <a:gridCol w="571953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Старая редакция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(с 09.03.2009 по 01.09.2023)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Новая редакция (с 01.09.2023)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ж) земляные работы на глубине более 0,3 метра (на вспахиваемых землях на глубине более 0,45 метра), а также планировка грунта (в охранных зонах подземных кабельных линий электропередачи);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з) полив сельскохозяйственных культур в случае, если высота струи воды может составить свыше 3 метров (в охранных зонах воздушных линий электропередачи);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381635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е) под проводами воздушных линий электропередачи допускается размещение следующих видов зданий и (или) сооружений и (или) их пересечение с воздушными линиями электропередачи:</a:t>
                      </a:r>
                    </a:p>
                    <a:p>
                      <a:pPr marL="0" indent="381635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производственные здания и (или) сооружения промышленных предприятий I и II степени огнестойкости (под ВЛ до 220 кВ включительно),</a:t>
                      </a:r>
                    </a:p>
                    <a:p>
                      <a:pPr marL="0" indent="381635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здания и сооружения электрических станций и подстанций (включая вспомогательные и обслуживающие объекты)…при условии, что расстояние по вертикали от зданий, сооружений до проводов ВЛ не менее:…,</a:t>
                      </a:r>
                    </a:p>
                    <a:p>
                      <a:pPr marL="0" indent="381635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линии связи, линии проводного вещания (под ВЛ до 500 кВ включительно) при условии, что расстояние по вертикали от зданий, сооружений до проводов ВЛ не менее:…,</a:t>
                      </a:r>
                    </a:p>
                    <a:p>
                      <a:pPr marL="0" indent="381635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железные дороги при условии, что расстояние по вертикали от головки рельса до проводов ВЛ должно быть не менее:…,</a:t>
                      </a:r>
                    </a:p>
                    <a:p>
                      <a:pPr marL="0" indent="381635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автомобильные дороги при условии, что расстояние по вертикали от покрытия проезжей части дорог до проводов ВЛ должно быть не менее:…,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70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486982"/>
              </p:ext>
            </p:extLst>
          </p:nvPr>
        </p:nvGraphicFramePr>
        <p:xfrm>
          <a:off x="395536" y="1916832"/>
          <a:ext cx="8424936" cy="3581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561662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Старая редакция </a:t>
                      </a:r>
                      <a:endParaRPr lang="ru-RU" sz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09.03.2009 по 01.09.2023</a:t>
                      </a: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Новая редакция (с 01.09.2023)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и) полевые сельскохозяйственные работы с применением сельскохозяйственных машин и оборудования высотой более 4 метров (в охранных зонах воздушных линий электропередачи) или полевые сельскохозяйственные работы, связанные с вспашкой земли (в охранных зонах кабельных линий электропередачи).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провода контактной сети или несущего троса трамвайных и троллейбусных линий (под ВЛ до 500 кВ включительно) при условии, что расстояние по вертикали от проводов и тросов до проводов ВЛ должно быть не менее:…,</a:t>
                      </a:r>
                      <a:endParaRPr lang="ru-RU" sz="1200" i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381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трубопроводы при условии, что расстояние по вертикали от трубопровода до проводов ВЛ должно быть не менее:…,</a:t>
                      </a:r>
                      <a:endParaRPr lang="ru-RU" sz="1200" i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</a:rPr>
                        <a:t>ж) в случае если в соответствии с техническим регламентом о требованиях пожарной безопасности должны соблюдаться противопожарные расстояния между такими зданиями, сооружениями и объектами электроэнергетики, возможность размещения зданий, сооружений в границах охранной зоны определяется исходя из противопожарных расстояний.</a:t>
                      </a:r>
                      <a:endParaRPr lang="ru-RU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602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046023"/>
              </p:ext>
            </p:extLst>
          </p:nvPr>
        </p:nvGraphicFramePr>
        <p:xfrm>
          <a:off x="395536" y="1628801"/>
          <a:ext cx="8424936" cy="4759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5616624"/>
              </a:tblGrid>
              <a:tr h="551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Старая </a:t>
                      </a: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редакция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(с 09.03.2009 по 01.09.2023</a:t>
                      </a: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Новая редакция (с 01.09.2023)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2921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11. В охранных зонах, установленных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для объектов электросетевого хозяйства напряжением до 1000 вольт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, помимо действий, предусмотренных пунктом 10 настоящих Правил,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без письменного решения о согласовании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 сетевых организаций запрещается: </a:t>
                      </a:r>
                      <a:endParaRPr lang="ru-RU" sz="1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а) размещать детские и спортивные площадки, стадионы, рынки, торговые точки, полевые станы, загоны для скота, гаражи и стоянки всех видов машин и механизмов, садовые, огородные земельные участки и иные объекты недвижимости, расположенные в границах территории ведения гражданами садоводства или огородничества для собственных нужд, объекты жилищного строительства, в том числе индивидуального (в охранных зонах воздушных линий электропередачи);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 В пределах охранной зоны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 соблюдения условий осуществления соответствующих видов деятельности, предусмотренных решением о согласовании такой охранной зоны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юридическим и физическим лицам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запрещаются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endParaRPr lang="ru-RU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а) горные, взрывные, мелиоративные работы, в том числе связанные с временным затоплением земель;</a:t>
                      </a:r>
                      <a:endParaRPr lang="ru-RU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б) дноуглубительные, землечерпальные и погрузочно-разгрузочные работы, добыча рыбы, других водных животных и растений придонными орудиями лова, устройство водопоев, колка и заготовка льда (в охранных зонах подводных кабельных линий электропередачи);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в) проход судов, у которых расстояние по вертикали от верхнего крайнего габарита с грузом или без груза до нижней точки провеса проводов переходов воздушных линий электропередачи через водоемы менее минимально допустимого расстояния, в том числе с учетом максимального уровня подъема воды при паводке;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064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571474"/>
              </p:ext>
            </p:extLst>
          </p:nvPr>
        </p:nvGraphicFramePr>
        <p:xfrm>
          <a:off x="323528" y="1484785"/>
          <a:ext cx="8424936" cy="5024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1701"/>
                <a:gridCol w="5613235"/>
              </a:tblGrid>
              <a:tr h="585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Старая редакция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(с 09.03.2009 по 01.09.2023)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Новая редакция (с 01.09.2023)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43781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б) складировать или размещать хранилища любых, в том числе горюче-смазочных, материалов;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в) устраивать причалы для стоянки судов, барж и плавучих кранов, бросать якоря с судов и осуществлять их проход с отданными якорями, цепями, лотами, волокушами и тралами (в охранных зонах подводных кабельных линий электропередачи).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г) проезд машин и механизмов, имеющих общую высоту с грузом или без груза от поверхности дороги более 4,5 метра (в охранных зонах воздушных линий электропередачи);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87433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д) земляные работы на глубине более 0,3 метра (на вспахиваемых землях на глубине более 0,45 метра), а также планировка грунта (в охранных зонах подземных кабельных линий электропередачи);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87433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е) полив сельскохозяйственных культур в случае, если высота струи воды может составить свыше 3 метров (в охранных зонах воздушных линий электропередачи);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5561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ж) полевые сельскохозяйственные работы с применением сельскохозяйственных машин и оборудования высотой более 4 метров (в охранных зонах воздушных линий электропередачи) или полевые сельскохозяйственные работы, связанные с вспашкой земли (в охранных зонах кабельных линий электропередачи);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64437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з) посадка и вырубка деревьев и кустарников.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515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60040"/>
              </p:ext>
            </p:extLst>
          </p:nvPr>
        </p:nvGraphicFramePr>
        <p:xfrm>
          <a:off x="395536" y="1916832"/>
          <a:ext cx="8579296" cy="3575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765"/>
                <a:gridCol w="571953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Старая редакция </a:t>
                      </a:r>
                      <a:endParaRPr lang="ru-RU" sz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09.03.2009 по 01.09.2023</a:t>
                      </a: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Новая редакция (с 01.09.2023)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12. </a:t>
                      </a:r>
                      <a:r>
                        <a:rPr lang="ru-RU" sz="1400" i="1" dirty="0" smtClean="0">
                          <a:effectLst/>
                          <a:latin typeface="Times New Roman"/>
                          <a:ea typeface="Calibri"/>
                        </a:rPr>
                        <a:t>Предусматривал порядок получения от сетевой организации письменного решения о согласовании осуществления действий, предусмотренных Правилами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, а также о праве сетевой организации обратиться в Ростехнадзор и в суд по нарушений в охранных зонах.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12. При обнаружении в охранных зонах зданий и сооружений, размещенных с нарушением требований пункта 10 настоящих Правил, а также фактов осуществления деятельности (действий) с нарушением требований пунктов 8, 9 и 11 настоящих Правил владельцы объектов электросетевого хозяйства направляют заявление об этих фактах в федеральный орган исполнительной власти, осуществляющий федеральный государственный энергетический надзор, и вправе в соответствии с законодательством Российской Федерации обратиться с требованием об устранении допущенных нарушений в суд и (или) органы исполнительной власти, уполномоченные на рассмотрение дел о соответствующих правонарушениях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29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206345"/>
              </p:ext>
            </p:extLst>
          </p:nvPr>
        </p:nvGraphicFramePr>
        <p:xfrm>
          <a:off x="395536" y="1455400"/>
          <a:ext cx="8229600" cy="4679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2961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Основные</a:t>
                      </a:r>
                      <a:r>
                        <a:rPr lang="ru-RU" sz="1800" b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</a:t>
                      </a:r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зменения, внесённые ППРФ от 18.02.2023 № в ППРФ от 24.02.2009 № 160 "О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зон" , вступившие в силу с 01.09.2023.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4036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Установлен конкретный срок действия Правил до 01.01.2025.</a:t>
                      </a:r>
                    </a:p>
                    <a:p>
                      <a:endParaRPr lang="ru-RU" sz="18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Ужесточены требования (введён запрет) к проведению работ в охранной зоне, угрожающих повреждением объектов электросетевого хозяйства, а также расширен перечень запрещённых действий.</a:t>
                      </a:r>
                    </a:p>
                    <a:p>
                      <a:endParaRPr lang="ru-RU" sz="18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Уточнено, что запрещается размещать объекты, которые будут препятствовать доступу к объектам электроэнергетики в целях обеспечения эксплуатации и ликвидации аварий и их последствий на всём протяжении границы объекта, </a:t>
                      </a:r>
                      <a:r>
                        <a:rPr lang="ru-RU" sz="1800" b="0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этом понятие «граница объекта электроэнергетики» не разъяснено.</a:t>
                      </a:r>
                    </a:p>
                    <a:p>
                      <a:pPr lvl="0" algn="just"/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5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302021"/>
              </p:ext>
            </p:extLst>
          </p:nvPr>
        </p:nvGraphicFramePr>
        <p:xfrm>
          <a:off x="395536" y="1916832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464496">
                <a:tc>
                  <a:txBody>
                    <a:bodyPr/>
                    <a:lstStyle/>
                    <a:p>
                      <a:pPr lvl="0" algn="just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4. В п. 10 Правил впервые внесены требования к параметрам зданий, сооружений, при выполнении которых размещение зданий и сооружений в охранных зонах допускается. Среди параметров указаны расстояния по вертикали или по горизонтали до проводов и жил кабелей, что обеспечивает возможность размещения зданий и сооружений в ОЗ ниже уровня проводов при небольшом смещении здания, сооружения по горизонтали от проекции провода на землю, в том числе при фактическом  расстоянии  до проводов и жил меньше установленных Правилами.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 к параметрам зданий, сооружений, если их размещение с 01.09.2023 допустимо, </a:t>
                      </a:r>
                      <a:r>
                        <a:rPr lang="ru-RU" sz="1800" b="1" u="sng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применяются, если</a:t>
                      </a:r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lvl="0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здания, сооружения были размещены в ОЗ до 09.03.2009;</a:t>
                      </a:r>
                    </a:p>
                    <a:p>
                      <a:pPr lvl="0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здание, сооружение было размещено в ОЗ в период с 09.03.2009 по 01.09.2023 при согласовании такого размещения владельцем объекта электросетевого хозяйства в соответствии с требованиями действовавших на дату размещения нормативных правовых актов (т.е. Правил в редакции до 01.09.2023).</a:t>
                      </a:r>
                    </a:p>
                    <a:p>
                      <a:pPr lvl="0" algn="just"/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19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747680"/>
              </p:ext>
            </p:extLst>
          </p:nvPr>
        </p:nvGraphicFramePr>
        <p:xfrm>
          <a:off x="323528" y="1916832"/>
          <a:ext cx="822960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9604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Отменена процедура получения от сетевой организации письменного решения о согласовании осуществления в ОЗ действий, предусмотренных Правилами. Для видов действий, ранее требовавших получения такого решения, предусмотрен запрет таких действий в ОЗ без соблюдения условий осуществления соответствующих видов деятельности, предусмотренных </a:t>
                      </a:r>
                      <a:r>
                        <a:rPr lang="ru-RU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решением о согласовании такой ОЗ</a:t>
                      </a:r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/>
                      <a:r>
                        <a:rPr lang="ru-RU" sz="1800" b="0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Решение о     согласовании границ охранной зоны объекта электросетевого хозяйства (в редакции приказа Ростехнадзора от 17.01.2013 № 9) не предусматривает установление условий осуществления соответствующих видов деятельности</a:t>
                      </a:r>
                      <a:r>
                        <a:rPr lang="ru-RU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84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128763"/>
              </p:ext>
            </p:extLst>
          </p:nvPr>
        </p:nvGraphicFramePr>
        <p:xfrm>
          <a:off x="323528" y="1628800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9604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Отменён запрет на строительство, капитальный ремонт, реконструкцию или снос зданий и сооружений (кроме работ, угрожающих повреждению объектов электросетевого хозяйства).</a:t>
                      </a:r>
                    </a:p>
                    <a:p>
                      <a:endParaRPr lang="ru-RU" sz="18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0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связи с отменой процедуры взаимодействия между исполнителями работ в ОЗ и владельцами объектов электросетевого хозяйства, а также отсутствием в решениях о согласовании границ, оформляемых Ростехнадзором, вышеуказанных условий осуществления видов деятельности, непонятно как будет осуществляться строительств в ОЗ зданий и сооружений, разрешённых к размещению в соответствии с п. 10 Правил, но запрещённых в период строительства как работы в ОЗ, угрожающие повреждению объектов электросетевого хозяйства.</a:t>
                      </a:r>
                    </a:p>
                    <a:p>
                      <a:endParaRPr lang="ru-RU" sz="18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78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461516"/>
              </p:ext>
            </p:extLst>
          </p:nvPr>
        </p:nvGraphicFramePr>
        <p:xfrm>
          <a:off x="457200" y="1600200"/>
          <a:ext cx="8291264" cy="5084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754"/>
                <a:gridCol w="552751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Старая редакция </a:t>
                      </a:r>
                      <a:endParaRPr lang="ru-RU" sz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09.03.2009 по 01.09.2023)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Новая редакция (с 01.09.2023)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охранных зонах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запрещается осуществлять любые действия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которые могут нарушить безопасную работу объектов электросетевого хозяйства, в том числе привести к их повреждению или уничтожению, и (или) повлечь причинение вреда жизни, здоровью граждан и имуществу физических или юридических лиц, а также повлечь нанесение экологического ущерба и возникновение пожаров,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б) размещать любые объекты и предметы (материалы) в пределах созданных в соответствии с требованиями нормативно-технических документов проходов и подъездов для доступа к объектам электросетевого хозяйства, а также проводить любые работы и возводить сооружения, которые могут препятствовать доступу к объектам электросетевого хозяйства, без создания необходимых для такого доступа проходов и подъездов;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i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б) проводить работы, угрожающие повреждению объектов электросетевого хозяйства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размещать объекты и предметы, которые могут препятствовать доступу обслуживающего персонала и техники к объектам электроэнергетики, без сохранения и (или) создания, в том числе в соответствии с требованиями нормативно-технических документов, необходимых для такого доступа проходов и подъездов в целях обеспечения эксплуатации оборудования, зданий и сооружений объектов электроэнергетики, проведения работ по ликвидации аварий и устранению их последствий </a:t>
                      </a:r>
                      <a:r>
                        <a:rPr lang="ru-RU" sz="14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всем протяжении границы объекта электроэнергетики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703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888870"/>
              </p:ext>
            </p:extLst>
          </p:nvPr>
        </p:nvGraphicFramePr>
        <p:xfrm>
          <a:off x="395536" y="1916832"/>
          <a:ext cx="8579296" cy="3820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765"/>
                <a:gridCol w="571953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Старая редакция </a:t>
                      </a:r>
                      <a:endParaRPr lang="ru-RU" sz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09.03.2009 по 01.09.2023</a:t>
                      </a: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Новая редакция (с 01.09.2023)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Требования не было.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е) убирать, уничтожать, перемещать, засыпать и повреждать предупреждающие и информационные знаки (либо предупреждающие и информационные надписи, нанесенные на объекты электроэнергетики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Требования не было.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ж) производить переключения и подключения в электрических сетях (указанное требование не распространяется на работников, занятых выполнением разрешенных в установленном порядке работ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Требования не было.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з) осуществлять использование земельных участков в качестве испытательных полигонов, мест уничтожения вооружения и захоронения отходов, возникающих в связи с использованием, производством, ремонтом или уничтожением вооружений или боеприпасов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110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347896"/>
              </p:ext>
            </p:extLst>
          </p:nvPr>
        </p:nvGraphicFramePr>
        <p:xfrm>
          <a:off x="323528" y="2276872"/>
          <a:ext cx="8579296" cy="2969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765"/>
                <a:gridCol w="571953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Старая редакция </a:t>
                      </a:r>
                      <a:endParaRPr lang="ru-RU" sz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09.03.2009 по 01.09.2023)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Новая редакция (с 01.09.2023)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9.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В охранных зонах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, установленных для объектов электросетевого хозяйства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напряжением свыше 1000 вольт, помимо действий, предусмотренных пунктом 8 настоящих Правил, запрещается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: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Требования не было.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е) осуществлять остановку транспортных средств на автомобильных дорогах в местах пересечения с воздушными линиями электропередачи с проектным номинальным классом напряжения 330 кВ и выше (исключительно в охранных зонах воздушных линий электропередачи);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Требования не было.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ж) устанавливать рекламные конструкции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359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260029"/>
              </p:ext>
            </p:extLst>
          </p:nvPr>
        </p:nvGraphicFramePr>
        <p:xfrm>
          <a:off x="323528" y="1844825"/>
          <a:ext cx="8579296" cy="4845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765"/>
                <a:gridCol w="5719531"/>
              </a:tblGrid>
              <a:tr h="595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Старая редакция </a:t>
                      </a:r>
                      <a:endParaRPr lang="ru-RU" sz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09.03.2009 по 01.09.2023</a:t>
                      </a:r>
                      <a:r>
                        <a:rPr lang="ru-RU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Новая редакция (с 01.09.2023)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36406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 В пределах охранных зон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 письменного решения о согласовании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сетевых организаций юридическим и физическим лицам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запрещаются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а) строительство, капитальный ремонт, реконструкция или снос зданий и сооружений;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б) горные, взрывные, мелиоративные работы, в том числе связанные с временным затоплением земель;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в) посадка и вырубка деревьев и кустарников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г)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дноуглубительные, землечерпальные и погрузочно-разгрузочные работы, добыча рыбы, других водных животных и растений придонными орудиями лова, устройство водопоев, колка и заготовка льда (в охранных зонах подводных кабельных линий электропередачи);</a:t>
                      </a:r>
                      <a:endParaRPr lang="ru-RU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 В охранных зонах </a:t>
                      </a:r>
                      <a:r>
                        <a:rPr lang="ru-RU" sz="1400" b="1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допускается размещение зданий и сооружений</a:t>
                      </a: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 соблюдении следующих параметров</a:t>
                      </a: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200" i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а) размещаемое здание или сооружение не создает препятствий для доступа к объекту электросетевого хозяйства…;</a:t>
                      </a:r>
                      <a:endParaRPr lang="ru-RU" sz="1200" i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40821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б) расстояние по горизонтали от элементов зданий и сооружений до проводов воздушных линий электропередачи напряжением до 1 кВ с неизолированными проводами (при наибольшем их отклонении) должно быть не менее: </a:t>
                      </a:r>
                      <a:endParaRPr lang="ru-RU" sz="1400" i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1,5 м – от выступающих частей зданий, террас и окон;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м – от глухих стен;</a:t>
                      </a:r>
                      <a:endParaRPr lang="ru-RU" sz="14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12615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в) расстояние по горизонтали от элементов зданий и сооружений до токопроводящих жил кабелей (предназначенных для эксплуатации в воздушной среде) напряжением свыше 1 кВ (при наибольшем их отклонении) должно быть не менее: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м – от выступающих частей зданий, террас и окон;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0,2 м – от глухих стен зданий,</a:t>
                      </a:r>
                      <a:r>
                        <a:rPr lang="ru-RU" sz="1400" i="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сооружений</a:t>
                      </a:r>
                      <a:r>
                        <a:rPr lang="ru-RU" sz="1400" i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  <a:endParaRPr lang="ru-RU" sz="14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400" b="1" dirty="0" smtClean="0">
                <a:solidFill>
                  <a:prstClr val="black"/>
                </a:solidFill>
                <a:ea typeface="+mn-ea"/>
                <a:cs typeface="+mn-cs"/>
              </a:rPr>
              <a:t>Изменения </a:t>
            </a:r>
            <a:r>
              <a:rPr lang="ru-RU" sz="1400" b="1" dirty="0">
                <a:solidFill>
                  <a:prstClr val="black"/>
                </a:solidFill>
                <a:ea typeface="+mn-ea"/>
                <a:cs typeface="+mn-cs"/>
              </a:rPr>
              <a:t>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/>
            </a:r>
            <a:br>
              <a:rPr lang="ru-RU" altLang="zh-CN" sz="1400" b="1" dirty="0">
                <a:solidFill>
                  <a:prstClr val="black"/>
                </a:solidFill>
                <a:cs typeface="Arial" charset="0"/>
              </a:rPr>
            </a:br>
            <a:endParaRPr lang="ru-RU" dirty="0"/>
          </a:p>
        </p:txBody>
      </p:sp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96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3424</TotalTime>
  <Words>2315</Words>
  <Application>Microsoft Office PowerPoint</Application>
  <PresentationFormat>Экран (4:3)</PresentationFormat>
  <Paragraphs>140</Paragraphs>
  <Slides>15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Презентация PowerPoint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  <vt:lpstr>   Изменения в Постановление Правительства Российской Федерации от 24 февраля 2009 г. № 160 «О порядке установления охранных зон объектов электросетевого хозяйства и особых условий использования земельных участков, расположенных в границах таких зон»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Михайлова Ирина Сергеевна</dc:creator>
  <cp:lastModifiedBy>S.Kolgushkin</cp:lastModifiedBy>
  <cp:revision>501</cp:revision>
  <cp:lastPrinted>2023-11-24T09:51:29Z</cp:lastPrinted>
  <dcterms:created xsi:type="dcterms:W3CDTF">2014-12-09T06:57:46Z</dcterms:created>
  <dcterms:modified xsi:type="dcterms:W3CDTF">2023-11-24T10:10:21Z</dcterms:modified>
</cp:coreProperties>
</file>